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0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8" r:id="rId37"/>
    <p:sldId id="295" r:id="rId38"/>
    <p:sldId id="296" r:id="rId39"/>
    <p:sldId id="297" r:id="rId40"/>
    <p:sldId id="299" r:id="rId41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58E38-ECEA-4E6E-B58C-2488E738E513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4C1C8-868E-42FA-8DC2-09B429AEB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04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4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24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53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97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838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64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834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868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598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497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5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309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569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35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668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3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055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394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633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18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16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1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61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61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40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54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C1C8-868E-42FA-8DC2-09B429AEB1F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31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6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62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2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35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06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07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51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85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68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24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EAE5-1D17-4D85-A317-01D786298348}" type="datetimeFigureOut">
              <a:rPr lang="cs-CZ" smtClean="0"/>
              <a:t>18.3.2021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6ADF7-4D71-4174-9CC3-98C84C391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90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44312" y="3657264"/>
            <a:ext cx="5576804" cy="2278315"/>
          </a:xfrm>
        </p:spPr>
        <p:txBody>
          <a:bodyPr>
            <a:normAutofit/>
          </a:bodyPr>
          <a:lstStyle/>
          <a:p>
            <a:r>
              <a:rPr lang="cs-CZ" b="1" dirty="0" smtClean="0"/>
              <a:t>Zámecký areál Hrochův Týnec</a:t>
            </a:r>
            <a:endParaRPr lang="cs-CZ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86" y="82288"/>
            <a:ext cx="3328536" cy="33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0"/>
            <a:ext cx="5029200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86350" y="6457950"/>
            <a:ext cx="2320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obr. - https://mapy.cz/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775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434146" y="822385"/>
            <a:ext cx="2757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2804"/>
              </p:ext>
            </p:extLst>
          </p:nvPr>
        </p:nvGraphicFramePr>
        <p:xfrm>
          <a:off x="281958" y="898588"/>
          <a:ext cx="4864986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93"/>
                <a:gridCol w="1352550"/>
                <a:gridCol w="13712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2.19 Balkon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2.20 Šatna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13,37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2.21 Předsíň</a:t>
                      </a:r>
                      <a:r>
                        <a:rPr lang="cs-CZ" baseline="0" dirty="0" smtClean="0"/>
                        <a:t> WC -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5,96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2.12</a:t>
                      </a:r>
                      <a:r>
                        <a:rPr lang="cs-CZ" baseline="0" dirty="0" smtClean="0"/>
                        <a:t> Zázemí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2.22 WC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11,32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2.23 Schodiště do III. NP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2.24 Komora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2.25 Zadní 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5" y="1623602"/>
            <a:ext cx="6691497" cy="506294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741680" y="129277"/>
            <a:ext cx="7544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  <a:ea typeface="+mj-ea"/>
                <a:cs typeface="+mj-cs"/>
              </a:rPr>
              <a:t>Zámek Hrochův Týnec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2. </a:t>
            </a:r>
            <a:r>
              <a:rPr lang="cs-CZ" sz="4000" b="1" dirty="0">
                <a:latin typeface="+mj-lt"/>
                <a:ea typeface="+mj-ea"/>
                <a:cs typeface="+mj-cs"/>
              </a:rPr>
              <a:t>NP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(2. </a:t>
            </a:r>
            <a:r>
              <a:rPr lang="cs-CZ" sz="4000" b="1" dirty="0">
                <a:latin typeface="+mj-lt"/>
                <a:ea typeface="+mj-ea"/>
                <a:cs typeface="+mj-cs"/>
              </a:rPr>
              <a:t>část) </a:t>
            </a:r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449432"/>
            <a:ext cx="343862" cy="365125"/>
          </a:xfrm>
        </p:spPr>
        <p:txBody>
          <a:bodyPr/>
          <a:lstStyle/>
          <a:p>
            <a:fld id="{6D0781AB-C402-46BF-BF94-864303890F5A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5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469315" y="822385"/>
            <a:ext cx="2722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61399"/>
              </p:ext>
            </p:extLst>
          </p:nvPr>
        </p:nvGraphicFramePr>
        <p:xfrm>
          <a:off x="289186" y="912261"/>
          <a:ext cx="4864986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93"/>
                <a:gridCol w="1352550"/>
                <a:gridCol w="13712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3.01 Hlavní 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3.02 Hala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101,05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3.03 Chodba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26,37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3.05 WC - dívky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4,51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3.06 Úklidová komora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2,45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3.07 Učebna 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3.08 Zázemí k učebně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22,67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3.09 Učebna 2.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22,70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17" y="1846034"/>
            <a:ext cx="6693097" cy="493175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43280" y="129277"/>
            <a:ext cx="7442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  <a:ea typeface="+mj-ea"/>
                <a:cs typeface="+mj-cs"/>
              </a:rPr>
              <a:t>Zámek Hrochův Týnec 3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. </a:t>
            </a:r>
            <a:r>
              <a:rPr lang="cs-CZ" sz="4000" b="1" dirty="0">
                <a:latin typeface="+mj-lt"/>
                <a:ea typeface="+mj-ea"/>
                <a:cs typeface="+mj-cs"/>
              </a:rPr>
              <a:t>NP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(1. </a:t>
            </a:r>
            <a:r>
              <a:rPr lang="cs-CZ" sz="4000" b="1" dirty="0">
                <a:latin typeface="+mj-lt"/>
                <a:ea typeface="+mj-ea"/>
                <a:cs typeface="+mj-cs"/>
              </a:rPr>
              <a:t>část) </a:t>
            </a:r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24564" y="6492875"/>
            <a:ext cx="343862" cy="365125"/>
          </a:xfrm>
        </p:spPr>
        <p:txBody>
          <a:bodyPr/>
          <a:lstStyle/>
          <a:p>
            <a:fld id="{40EC1011-EF13-473F-911F-8C5371CE5D5B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13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68607" y="270012"/>
            <a:ext cx="8072193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– 3. NP (2. část)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530862" y="822385"/>
            <a:ext cx="266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60667"/>
              </p:ext>
            </p:extLst>
          </p:nvPr>
        </p:nvGraphicFramePr>
        <p:xfrm>
          <a:off x="257101" y="1237883"/>
          <a:ext cx="4864986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93"/>
                <a:gridCol w="1352550"/>
                <a:gridCol w="13712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3.10 Učebna 3.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37,31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3.11 Učebna 4.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26,10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3.12 Učebna 5. (sborovna)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25,61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3.13 Zázemí k učebně 5.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3.14 Předsíň WC chlapci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3.15</a:t>
                      </a:r>
                      <a:r>
                        <a:rPr lang="cs-CZ" baseline="0" dirty="0" smtClean="0"/>
                        <a:t> WC chlapci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9,03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3.16 WC - ZTP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3.17</a:t>
                      </a:r>
                      <a:r>
                        <a:rPr lang="cs-CZ" baseline="0" dirty="0" smtClean="0"/>
                        <a:t> Výtah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5,44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3.18 Společná učebna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49,72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17" y="1846034"/>
            <a:ext cx="6693097" cy="4931756"/>
          </a:xfrm>
          <a:prstGeom prst="rect">
            <a:avLst/>
          </a:prstGeom>
        </p:spPr>
      </p:pic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4C50373A-BA86-4A91-B624-36956356F06C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478108" y="822385"/>
            <a:ext cx="271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14987"/>
              </p:ext>
            </p:extLst>
          </p:nvPr>
        </p:nvGraphicFramePr>
        <p:xfrm>
          <a:off x="297207" y="822385"/>
          <a:ext cx="4864986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93"/>
                <a:gridCol w="1352550"/>
                <a:gridCol w="13712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4.01 Zadní 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5,27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4.02 Schodiště do 4. NP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4.03</a:t>
                      </a:r>
                      <a:r>
                        <a:rPr lang="cs-CZ" baseline="0" dirty="0" smtClean="0"/>
                        <a:t> Komora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3,84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17" y="1846034"/>
            <a:ext cx="6693097" cy="4931756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497840" y="194652"/>
            <a:ext cx="8088194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– 3. NP </a:t>
            </a:r>
            <a:r>
              <a:rPr lang="cs-CZ" sz="4000" b="1" dirty="0" smtClean="0"/>
              <a:t>(3. </a:t>
            </a:r>
            <a:r>
              <a:rPr lang="cs-CZ" sz="4000" b="1" dirty="0"/>
              <a:t>část)</a:t>
            </a:r>
          </a:p>
        </p:txBody>
      </p:sp>
      <p:sp>
        <p:nvSpPr>
          <p:cNvPr id="13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7119F84E-3519-439E-9BF6-B96F522D7F9C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0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48446" y="822385"/>
            <a:ext cx="2643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77806"/>
              </p:ext>
            </p:extLst>
          </p:nvPr>
        </p:nvGraphicFramePr>
        <p:xfrm>
          <a:off x="343862" y="741997"/>
          <a:ext cx="4864986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503"/>
                <a:gridCol w="1310640"/>
                <a:gridCol w="11188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4.02 Schodiště do 4. NP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4.04 Vstupní chodba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10,60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4.05 Prostor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11,58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4.06 Prostor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12,22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4.07 Prostor 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12,29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4.08 Chodba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31,04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4.09 Půdní prostor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59,03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4.10 Prostor 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13,19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4.11 Prostor 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22,70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4.12 Prostor 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10,45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4.13 Prostor 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20,22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4.14</a:t>
                      </a:r>
                      <a:r>
                        <a:rPr lang="cs-CZ" baseline="0" dirty="0" smtClean="0"/>
                        <a:t> Prostor 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11,54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4.15 Prostor 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15,60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4.14</a:t>
                      </a:r>
                      <a:r>
                        <a:rPr lang="cs-CZ" baseline="0" dirty="0" smtClean="0"/>
                        <a:t> Prostor 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11,54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4.15 Prostor 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15,60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826" y="1560386"/>
            <a:ext cx="6767357" cy="4741327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1030585" y="193240"/>
            <a:ext cx="7879735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– </a:t>
            </a:r>
            <a:r>
              <a:rPr lang="cs-CZ" sz="4000" b="1" dirty="0" smtClean="0"/>
              <a:t>4. </a:t>
            </a:r>
            <a:r>
              <a:rPr lang="cs-CZ" sz="4000" b="1" dirty="0"/>
              <a:t>NP </a:t>
            </a:r>
            <a:r>
              <a:rPr lang="cs-CZ" sz="4000" b="1" dirty="0" smtClean="0"/>
              <a:t>(1. </a:t>
            </a:r>
            <a:r>
              <a:rPr lang="cs-CZ" sz="4000" b="1" dirty="0"/>
              <a:t>část)</a:t>
            </a:r>
          </a:p>
        </p:txBody>
      </p:sp>
      <p:sp>
        <p:nvSpPr>
          <p:cNvPr id="13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5748BCD5-3E72-4317-B36A-2218A518B3F8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7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2733" y="845696"/>
            <a:ext cx="4269279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566031" y="193240"/>
            <a:ext cx="262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72072"/>
              </p:ext>
            </p:extLst>
          </p:nvPr>
        </p:nvGraphicFramePr>
        <p:xfrm>
          <a:off x="342733" y="1313907"/>
          <a:ext cx="4627719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073"/>
                <a:gridCol w="1806646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0.03, 0.06, 0.08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Pronájem na akce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Úschovna archivního vína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0.07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Zázemí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188" y="1024237"/>
            <a:ext cx="4857900" cy="5611481"/>
          </a:xfrm>
          <a:prstGeom prst="rect">
            <a:avLst/>
          </a:prstGeom>
        </p:spPr>
      </p:pic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492875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15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030585" y="193240"/>
            <a:ext cx="7879735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– 1. PP – sklep</a:t>
            </a:r>
          </a:p>
        </p:txBody>
      </p:sp>
    </p:spTree>
    <p:extLst>
      <p:ext uri="{BB962C8B-B14F-4D97-AF65-F5344CB8AC3E}">
        <p14:creationId xmlns:p14="http://schemas.microsoft.com/office/powerpoint/2010/main" val="5661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6214" y="1371701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23197" y="5961008"/>
            <a:ext cx="2676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5633"/>
              </p:ext>
            </p:extLst>
          </p:nvPr>
        </p:nvGraphicFramePr>
        <p:xfrm>
          <a:off x="343862" y="1869706"/>
          <a:ext cx="4627719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1.04</a:t>
                      </a:r>
                      <a:r>
                        <a:rPr lang="cs-CZ" b="0" baseline="0" dirty="0" smtClean="0"/>
                        <a:t> </a:t>
                      </a:r>
                      <a:endParaRPr lang="cs-CZ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Besedy, přednášky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Kaple, svatební obřady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1.21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Kuchyně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</a:t>
                      </a:r>
                      <a:r>
                        <a:rPr lang="cs-CZ" dirty="0" smtClean="0"/>
                        <a:t>)</a:t>
                      </a:r>
                      <a:r>
                        <a:rPr lang="cs-CZ" baseline="0" dirty="0" smtClean="0"/>
                        <a:t> Místní knihovna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16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41748" y="1321006"/>
            <a:ext cx="6742405" cy="4179503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71931" y="737312"/>
            <a:ext cx="4851266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1. </a:t>
            </a:r>
            <a:r>
              <a:rPr lang="cs-CZ" sz="4000" b="1" dirty="0"/>
              <a:t>NP – přízemí vpravo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0858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3862" y="126619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04946" y="6027003"/>
            <a:ext cx="2635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431717"/>
              </p:ext>
            </p:extLst>
          </p:nvPr>
        </p:nvGraphicFramePr>
        <p:xfrm>
          <a:off x="343862" y="1767840"/>
          <a:ext cx="4627719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204486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smtClean="0"/>
                        <a:t>1.03</a:t>
                      </a:r>
                      <a:endParaRPr lang="cs-CZ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a) Nechat prázdnou</a:t>
                      </a:r>
                    </a:p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17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5145" y="1028921"/>
            <a:ext cx="6532706" cy="4961236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71931" y="688460"/>
            <a:ext cx="4851266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1. </a:t>
            </a:r>
            <a:r>
              <a:rPr lang="cs-CZ" sz="4000" b="1" dirty="0"/>
              <a:t>NP – </a:t>
            </a:r>
            <a:r>
              <a:rPr lang="cs-CZ" sz="4000" b="1" dirty="0" smtClean="0"/>
              <a:t>přízemí </a:t>
            </a:r>
            <a:r>
              <a:rPr lang="cs-CZ" sz="4000" b="1" dirty="0"/>
              <a:t>střed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619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1931" y="1240833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739054" y="6183562"/>
            <a:ext cx="264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776480"/>
              </p:ext>
            </p:extLst>
          </p:nvPr>
        </p:nvGraphicFramePr>
        <p:xfrm>
          <a:off x="283704" y="1705336"/>
          <a:ext cx="4627719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1.05, 1.06, 1.07, 1.08, 1.09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Spolková činnost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</a:t>
                      </a:r>
                      <a:r>
                        <a:rPr lang="cs-CZ" b="0" i="0" dirty="0" smtClean="0"/>
                        <a:t>) Informační</a:t>
                      </a:r>
                      <a:r>
                        <a:rPr lang="cs-CZ" b="0" i="0" baseline="0" dirty="0" smtClean="0"/>
                        <a:t> centrum</a:t>
                      </a:r>
                      <a:endParaRPr lang="cs-CZ" b="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b) Prodejna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c) Půjčovna pro vyžití v parku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1.05, 1.06, 1.07, 1.09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a) Pronájem pro svatby a další akce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b) Místa pro příležitostné výstavy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c) Městský úřad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16497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18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5830" y="1077852"/>
            <a:ext cx="6597115" cy="4706513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71931" y="688460"/>
            <a:ext cx="4851266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Týnec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1. </a:t>
            </a:r>
            <a:r>
              <a:rPr lang="cs-CZ" sz="4000" b="1" dirty="0"/>
              <a:t>NP – </a:t>
            </a:r>
            <a:r>
              <a:rPr lang="cs-CZ" sz="4000" b="1" dirty="0" smtClean="0"/>
              <a:t>přízemí vlevo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0799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1931" y="68433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091246" y="131965"/>
            <a:ext cx="268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47519"/>
              </p:ext>
            </p:extLst>
          </p:nvPr>
        </p:nvGraphicFramePr>
        <p:xfrm>
          <a:off x="171931" y="1152967"/>
          <a:ext cx="5008863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96"/>
                <a:gridCol w="3028167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Celé patro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a) Učebny ZUŠ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b) Výstavní místnosti (muzeum hlavolamů, matematiky) - </a:t>
                      </a:r>
                      <a:r>
                        <a:rPr lang="cs-CZ" dirty="0" err="1" smtClean="0"/>
                        <a:t>Flejberk</a:t>
                      </a:r>
                      <a:r>
                        <a:rPr lang="cs-CZ" dirty="0" smtClean="0"/>
                        <a:t>, fotografie – </a:t>
                      </a:r>
                      <a:r>
                        <a:rPr lang="cs-CZ" dirty="0" err="1" smtClean="0"/>
                        <a:t>Sleha</a:t>
                      </a:r>
                      <a:r>
                        <a:rPr lang="cs-CZ" dirty="0" smtClean="0"/>
                        <a:t>, Bakeš, modely – Morávek,</a:t>
                      </a:r>
                    </a:p>
                    <a:p>
                      <a:pPr algn="l"/>
                      <a:r>
                        <a:rPr lang="cs-CZ" dirty="0" smtClean="0"/>
                        <a:t>vyřezávání – Rulíková, keramika – Nosilová, </a:t>
                      </a:r>
                    </a:p>
                    <a:p>
                      <a:pPr algn="l"/>
                      <a:r>
                        <a:rPr lang="cs-CZ" dirty="0" smtClean="0"/>
                        <a:t>obrazy</a:t>
                      </a:r>
                      <a:r>
                        <a:rPr lang="cs-CZ" baseline="0" dirty="0" smtClean="0"/>
                        <a:t> – Kozel, Dvořáková, Vyleťalová, </a:t>
                      </a:r>
                      <a:r>
                        <a:rPr lang="cs-CZ" dirty="0" smtClean="0"/>
                        <a:t>historie Hrochova Týnce (Roček, …)</a:t>
                      </a:r>
                      <a:r>
                        <a:rPr lang="cs-CZ" baseline="0" dirty="0" smtClean="0"/>
                        <a:t> cukrovarnictví, cihelna, …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c) Městský úřad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19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745" y="1715042"/>
            <a:ext cx="6691497" cy="5062948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0" y="131965"/>
            <a:ext cx="6675909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</a:t>
            </a:r>
            <a:r>
              <a:rPr lang="cs-CZ" sz="4000" b="1" dirty="0" smtClean="0"/>
              <a:t>Týnec - 2. NP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654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50720" y="1085849"/>
            <a:ext cx="5097781" cy="55237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Zámecký areál Hrochův Týnec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49474" y="1653384"/>
            <a:ext cx="4442461" cy="62865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Soupis pozemků a staveb</a:t>
            </a:r>
          </a:p>
          <a:p>
            <a:r>
              <a:rPr lang="cs-CZ" b="1" dirty="0" smtClean="0"/>
              <a:t>(vše </a:t>
            </a:r>
            <a:r>
              <a:rPr lang="cs-CZ" b="1" dirty="0" err="1" smtClean="0"/>
              <a:t>k.ú</a:t>
            </a:r>
            <a:r>
              <a:rPr lang="cs-CZ" b="1" dirty="0" smtClean="0"/>
              <a:t>. Hrochův Týnec)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572" y="0"/>
            <a:ext cx="4280618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65760" y="2661366"/>
            <a:ext cx="66827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Areál zámeckého parku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č. 27/5 (č.p.1, budova zámku) – 	1 118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č. 548 (bývalé pomocné provozy) – 	329 m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č. 290 (bývalá škola DDŠ) – 		399m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č. 754 (kotelna u školy DDŠ) - 		20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č. 29 (</a:t>
            </a:r>
            <a:r>
              <a:rPr lang="cs-CZ" dirty="0" err="1" smtClean="0"/>
              <a:t>sala</a:t>
            </a:r>
            <a:r>
              <a:rPr lang="cs-CZ" dirty="0" smtClean="0"/>
              <a:t> </a:t>
            </a:r>
            <a:r>
              <a:rPr lang="cs-CZ" dirty="0" err="1" smtClean="0"/>
              <a:t>terrena</a:t>
            </a:r>
            <a:r>
              <a:rPr lang="cs-CZ" dirty="0" smtClean="0"/>
              <a:t> – zahradní sál)- 	56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. p. č. 33/13 (ovocný sad)			8 696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. p .č. 33/1 (lesopark)			38 676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31 („francouzská“ část parku)	1 518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2012 („francouzská“ část parku)	42 m</a:t>
            </a:r>
            <a:r>
              <a:rPr lang="cs-CZ" baseline="30000" dirty="0" smtClean="0"/>
              <a:t>2</a:t>
            </a:r>
          </a:p>
          <a:p>
            <a:r>
              <a:rPr lang="cs-CZ" baseline="30000" dirty="0" smtClean="0"/>
              <a:t>______________________________________________________________________________</a:t>
            </a:r>
          </a:p>
          <a:p>
            <a:r>
              <a:rPr lang="cs-CZ" dirty="0" smtClean="0"/>
              <a:t>Celkem					50 845 m</a:t>
            </a:r>
            <a:r>
              <a:rPr lang="cs-CZ" baseline="30000" dirty="0" smtClean="0"/>
              <a:t>2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86350" y="6457950"/>
            <a:ext cx="260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https://nahlizenidokn.cuzk.cz//</a:t>
            </a:r>
            <a:endParaRPr lang="cs-CZ" sz="1200" dirty="0"/>
          </a:p>
        </p:txBody>
      </p:sp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21898" y="6459120"/>
            <a:ext cx="343862" cy="365125"/>
          </a:xfrm>
        </p:spPr>
        <p:txBody>
          <a:bodyPr/>
          <a:lstStyle/>
          <a:p>
            <a:fld id="{C4F5D765-E52B-4849-9CA4-C7EE6DEB96DF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4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3560" y="71065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319846" y="131965"/>
            <a:ext cx="269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176139"/>
              </p:ext>
            </p:extLst>
          </p:nvPr>
        </p:nvGraphicFramePr>
        <p:xfrm>
          <a:off x="260930" y="1272378"/>
          <a:ext cx="4627719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Celé patro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a) Učebny ZUŠ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b) Letní</a:t>
                      </a:r>
                      <a:r>
                        <a:rPr lang="cs-CZ" baseline="0" dirty="0" smtClean="0"/>
                        <a:t> škola zpěvu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760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20</a:t>
            </a:fld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917" y="1846034"/>
            <a:ext cx="6693097" cy="4931756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0" y="131965"/>
            <a:ext cx="6675909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</a:t>
            </a:r>
            <a:r>
              <a:rPr lang="cs-CZ" sz="4000" b="1" dirty="0" smtClean="0"/>
              <a:t>Týnec - 3. NP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956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1931" y="68433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 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311054" y="131965"/>
            <a:ext cx="2674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572075"/>
              </p:ext>
            </p:extLst>
          </p:nvPr>
        </p:nvGraphicFramePr>
        <p:xfrm>
          <a:off x="228205" y="1236711"/>
          <a:ext cx="4627719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Celé patro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a) Zázemí pro zámek – skladové prostory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760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21</a:t>
            </a:fld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00" y="1442720"/>
            <a:ext cx="6935303" cy="4858993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0" y="131965"/>
            <a:ext cx="6675909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</a:t>
            </a:r>
            <a:r>
              <a:rPr lang="cs-CZ" sz="4000" b="1" dirty="0" smtClean="0"/>
              <a:t>Týnec – 4. NP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416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3560" y="70672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346223" y="1066877"/>
            <a:ext cx="265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</a:t>
            </a:r>
            <a:r>
              <a:rPr lang="cs-CZ" sz="1200" dirty="0" err="1" smtClean="0"/>
              <a:t>Městskhoé</a:t>
            </a:r>
            <a:r>
              <a:rPr lang="cs-CZ" sz="1200" dirty="0" smtClean="0"/>
              <a:t>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989918"/>
              </p:ext>
            </p:extLst>
          </p:nvPr>
        </p:nvGraphicFramePr>
        <p:xfrm>
          <a:off x="353560" y="1209040"/>
          <a:ext cx="4627719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977"/>
                <a:gridCol w="2797742"/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Návrh na 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Celé patro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Možnost prohlídky Hrochova</a:t>
                      </a:r>
                      <a:r>
                        <a:rPr lang="cs-CZ" baseline="0" dirty="0" smtClean="0"/>
                        <a:t> Týnce z věže zámku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22</a:t>
            </a:fld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46" y="1788161"/>
            <a:ext cx="7003230" cy="4906584"/>
          </a:xfrm>
          <a:prstGeom prst="rect">
            <a:avLst/>
          </a:prstGeom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-111760" y="126583"/>
            <a:ext cx="10617200" cy="552373"/>
          </a:xfrm>
        </p:spPr>
        <p:txBody>
          <a:bodyPr>
            <a:noAutofit/>
          </a:bodyPr>
          <a:lstStyle/>
          <a:p>
            <a:r>
              <a:rPr lang="cs-CZ" sz="4000" b="1" dirty="0"/>
              <a:t>Zámek Hrochův </a:t>
            </a:r>
            <a:r>
              <a:rPr lang="cs-CZ" sz="4000" b="1" dirty="0" smtClean="0"/>
              <a:t>Týnec - 5. NP – </a:t>
            </a:r>
            <a:r>
              <a:rPr lang="cs-CZ" sz="4000" b="1" dirty="0"/>
              <a:t>podkroví (půda</a:t>
            </a:r>
            <a:r>
              <a:rPr lang="cs-CZ" sz="4000" b="1" dirty="0" smtClean="0"/>
              <a:t>)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067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PLP Projektstav s.r.o.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23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Pomocné provozy (část 1.)</a:t>
            </a:r>
            <a:endParaRPr lang="cs-CZ" sz="4000" b="1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718702"/>
              </p:ext>
            </p:extLst>
          </p:nvPr>
        </p:nvGraphicFramePr>
        <p:xfrm>
          <a:off x="181629" y="771991"/>
          <a:ext cx="496294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793"/>
                <a:gridCol w="1342550"/>
                <a:gridCol w="1521597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1.02</a:t>
                      </a:r>
                      <a:r>
                        <a:rPr lang="cs-CZ" baseline="0" dirty="0" smtClean="0"/>
                        <a:t> Sklad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Potřeby </a:t>
                      </a:r>
                      <a:r>
                        <a:rPr lang="cs-CZ" dirty="0" err="1" smtClean="0"/>
                        <a:t>MěÚ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1.04 Sklad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Potřeby </a:t>
                      </a:r>
                      <a:r>
                        <a:rPr lang="cs-CZ" dirty="0" err="1" smtClean="0"/>
                        <a:t>MěÚ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1.05</a:t>
                      </a:r>
                      <a:r>
                        <a:rPr lang="cs-CZ" baseline="0" dirty="0" smtClean="0"/>
                        <a:t> Chodba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17,33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1.06 Umývárna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1.07</a:t>
                      </a:r>
                      <a:r>
                        <a:rPr lang="cs-CZ" baseline="0" dirty="0" smtClean="0"/>
                        <a:t> WC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9,41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1.08 </a:t>
                      </a:r>
                      <a:r>
                        <a:rPr lang="cs-CZ" baseline="0" dirty="0" smtClean="0"/>
                        <a:t>Umývárna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5,96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1.09 WC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10,07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1.10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bezbar</a:t>
                      </a:r>
                      <a:r>
                        <a:rPr lang="cs-CZ" baseline="0" dirty="0" smtClean="0"/>
                        <a:t>. WC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7,62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162" y="1128374"/>
            <a:ext cx="6962622" cy="29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PLP Projektstav s.r.o.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24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Pomocné provozy (část 2.)</a:t>
            </a:r>
            <a:endParaRPr lang="cs-CZ" sz="4000" b="1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392738"/>
              </p:ext>
            </p:extLst>
          </p:nvPr>
        </p:nvGraphicFramePr>
        <p:xfrm>
          <a:off x="181627" y="1259101"/>
          <a:ext cx="496294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793"/>
                <a:gridCol w="1342550"/>
                <a:gridCol w="1521597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1.11 Zádveří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2,76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1.12 Šatna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1.13 Umývárna s WC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1.14 Šatna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4,60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1.15 Umývárna s WC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4,94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1.16 Provozní zázemí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44,50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1.17 Provozní</a:t>
                      </a:r>
                      <a:r>
                        <a:rPr lang="cs-CZ" baseline="0" dirty="0" smtClean="0"/>
                        <a:t> zázemí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14.40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1.18 Garáž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27,20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1.19 Garáž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567" y="1122226"/>
            <a:ext cx="6910139" cy="20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3560" y="70672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budoucí využití  prostorů 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PLP Projektstav s.r.o.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25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Pomocné provozy (část 1.)</a:t>
            </a:r>
            <a:endParaRPr lang="cs-CZ" sz="4000" b="1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483841"/>
              </p:ext>
            </p:extLst>
          </p:nvPr>
        </p:nvGraphicFramePr>
        <p:xfrm>
          <a:off x="181626" y="1259101"/>
          <a:ext cx="4971487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346"/>
                <a:gridCol w="3572141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1.02</a:t>
                      </a:r>
                      <a:r>
                        <a:rPr lang="cs-CZ" baseline="0" dirty="0" smtClean="0"/>
                        <a:t> Sklad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Sklad – údržba města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 případě přestěhování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MěÚ</a:t>
                      </a:r>
                      <a:r>
                        <a:rPr lang="cs-CZ" baseline="0" dirty="0" smtClean="0"/>
                        <a:t> na zámek - archiv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1.04 Sklad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Dílna – údržba města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 případě přestěhování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MěÚ</a:t>
                      </a:r>
                      <a:r>
                        <a:rPr lang="cs-CZ" baseline="0" dirty="0" smtClean="0"/>
                        <a:t> na zámek - archiv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162" y="1128374"/>
            <a:ext cx="6962622" cy="29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PLP Projektstav s.r.o.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26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Pomocné provozy (část 2.)</a:t>
            </a:r>
            <a:endParaRPr lang="cs-CZ" sz="4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567" y="1122226"/>
            <a:ext cx="6910139" cy="2049079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51012"/>
              </p:ext>
            </p:extLst>
          </p:nvPr>
        </p:nvGraphicFramePr>
        <p:xfrm>
          <a:off x="181626" y="1259101"/>
          <a:ext cx="4971487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269"/>
                <a:gridCol w="321321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1.16 Provozní zázemí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Sklad – údržba města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 případě přestěhování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MěÚ</a:t>
                      </a:r>
                      <a:r>
                        <a:rPr lang="cs-CZ" baseline="0" dirty="0" smtClean="0"/>
                        <a:t> na zámek - archiv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1.17 Provozní</a:t>
                      </a:r>
                      <a:r>
                        <a:rPr lang="cs-CZ" baseline="0" dirty="0" smtClean="0"/>
                        <a:t> zázemí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Sklad – údržba města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 případě přestěhování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MěÚ</a:t>
                      </a:r>
                      <a:r>
                        <a:rPr lang="cs-CZ" baseline="0" dirty="0" smtClean="0"/>
                        <a:t> na zámek - archiv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1.18 Garáž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1.19 Garáž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r>
              <a:rPr lang="cs-CZ" sz="1200" dirty="0"/>
              <a:t>https://nahlizenidokn.cuzk.cz//</a:t>
            </a:r>
            <a:endParaRPr lang="cs-CZ" sz="1200" dirty="0" smtClean="0"/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27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Budova školy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0" y="2482839"/>
            <a:ext cx="6807519" cy="40293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82" y="1122226"/>
            <a:ext cx="5025343" cy="31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28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Budova školy - vnitřek</a:t>
            </a:r>
            <a:endParaRPr lang="cs-CZ" sz="4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986" y="4453747"/>
            <a:ext cx="3633498" cy="20584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56" y="937560"/>
            <a:ext cx="4014921" cy="22900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353" y="3101849"/>
            <a:ext cx="6260640" cy="35268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014" y="937560"/>
            <a:ext cx="1977670" cy="33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29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Budova školy</a:t>
            </a:r>
            <a:endParaRPr lang="cs-CZ" sz="4000" b="1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353560" y="70672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359268"/>
              </p:ext>
            </p:extLst>
          </p:nvPr>
        </p:nvGraphicFramePr>
        <p:xfrm>
          <a:off x="181626" y="1259101"/>
          <a:ext cx="4971487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269"/>
                <a:gridCol w="321321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Přízemí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WC pro akce v parku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Kotelna 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Skladovací</a:t>
                      </a:r>
                      <a:r>
                        <a:rPr lang="cs-CZ" baseline="0" dirty="0" smtClean="0"/>
                        <a:t> prostory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Prostory </a:t>
                      </a:r>
                      <a:r>
                        <a:rPr lang="cs-CZ" dirty="0" err="1" smtClean="0"/>
                        <a:t>MěÚ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Půjčování pro návštěvníky parku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 podkroví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2 byty pro správce zámeckého areálu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32" y="676512"/>
            <a:ext cx="8381999" cy="552373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Zámecký areál Hrochův Týnec</a:t>
            </a:r>
            <a:endParaRPr lang="cs-CZ" sz="4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7495" y="1276746"/>
            <a:ext cx="4442461" cy="62865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Související parcely a stavby</a:t>
            </a:r>
          </a:p>
          <a:p>
            <a:r>
              <a:rPr lang="cs-CZ" b="1" dirty="0"/>
              <a:t>(</a:t>
            </a:r>
            <a:r>
              <a:rPr lang="cs-CZ" b="1" dirty="0" smtClean="0"/>
              <a:t>vše </a:t>
            </a:r>
            <a:r>
              <a:rPr lang="cs-CZ" b="1" dirty="0" err="1" smtClean="0"/>
              <a:t>k.ú</a:t>
            </a:r>
            <a:r>
              <a:rPr lang="cs-CZ" b="1" dirty="0" smtClean="0"/>
              <a:t>. Hrochův Týnec)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572" y="0"/>
            <a:ext cx="4280618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1908" y="1953258"/>
            <a:ext cx="66827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Součásti kulturní památky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2011  (východní zámecká brána)	5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2013 (západní zámecká brána)	8 m</a:t>
            </a:r>
            <a:r>
              <a:rPr lang="cs-CZ" baseline="30000" dirty="0" smtClean="0"/>
              <a:t>2</a:t>
            </a:r>
          </a:p>
          <a:p>
            <a:r>
              <a:rPr lang="cs-CZ" b="1" dirty="0" smtClean="0"/>
              <a:t>Bývalý statek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t. p. č. 27/15 (stodola statku)		918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t. p. č. 690 (stodola statku)		10 m</a:t>
            </a:r>
            <a:r>
              <a:rPr lang="cs-CZ" baseline="30000" dirty="0" smtClean="0"/>
              <a:t>2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1233 (dvůr u stodoly)		228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. p. č. 1231 (dvůr u stodoly, část. sběr. dvůr)	2 373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st. p. č, 27/14 (stodola sběrného dvora)	417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1207/2 (vjezd ke stodole od sil. I/17)	91 m</a:t>
            </a:r>
            <a:r>
              <a:rPr lang="cs-CZ" baseline="30000" dirty="0" smtClean="0"/>
              <a:t>2</a:t>
            </a:r>
            <a:endParaRPr lang="cs-CZ" dirty="0" smtClean="0"/>
          </a:p>
          <a:p>
            <a:r>
              <a:rPr lang="cs-CZ" baseline="30000" dirty="0" smtClean="0"/>
              <a:t>______________________________________________________________________________</a:t>
            </a:r>
          </a:p>
          <a:p>
            <a:r>
              <a:rPr lang="cs-CZ" dirty="0" smtClean="0"/>
              <a:t>Statek celkem				4 037 m</a:t>
            </a:r>
            <a:r>
              <a:rPr lang="cs-CZ" baseline="30000" dirty="0" smtClean="0"/>
              <a:t>2</a:t>
            </a:r>
          </a:p>
          <a:p>
            <a:r>
              <a:rPr lang="cs-CZ" b="1" dirty="0" smtClean="0"/>
              <a:t>Příjezdové komunikace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1023/1 (mezi zámkem a č.p. 3)	2 136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1053 (západní kom. před parkem)	2 699 m</a:t>
            </a:r>
            <a:r>
              <a:rPr lang="cs-CZ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p. p. č. 1024 (před západní zámeckou bránou)	36m</a:t>
            </a:r>
            <a:r>
              <a:rPr lang="cs-CZ" baseline="30000" dirty="0" smtClean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86350" y="6457950"/>
            <a:ext cx="260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https://nahlizenidokn.cuzk.cz//</a:t>
            </a:r>
            <a:endParaRPr lang="cs-CZ" sz="1200" dirty="0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r>
              <a:rPr lang="cs-CZ" dirty="0" smtClean="0"/>
              <a:t>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9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r>
              <a:rPr lang="cs-CZ" sz="1200" dirty="0"/>
              <a:t>https://nahlizenidokn.cuzk.cz//</a:t>
            </a:r>
            <a:endParaRPr lang="cs-CZ" sz="1200" dirty="0" smtClean="0"/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30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err="1" smtClean="0"/>
              <a:t>Sala</a:t>
            </a:r>
            <a:r>
              <a:rPr lang="cs-CZ" sz="4000" b="1" dirty="0" smtClean="0"/>
              <a:t> </a:t>
            </a:r>
            <a:r>
              <a:rPr lang="cs-CZ" sz="4000" b="1" dirty="0" err="1"/>
              <a:t>terrena</a:t>
            </a:r>
            <a:r>
              <a:rPr lang="cs-CZ" sz="4000" b="1" dirty="0"/>
              <a:t> – zahradní sál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21" y="1122226"/>
            <a:ext cx="4550012" cy="31337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2" y="959939"/>
            <a:ext cx="4382359" cy="3296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27" y="1950744"/>
            <a:ext cx="2785528" cy="47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31</a:t>
            </a:fld>
            <a:endParaRPr lang="cs-CZ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353560" y="706728"/>
            <a:ext cx="4442461" cy="628651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Návrhy na využití </a:t>
            </a:r>
            <a:r>
              <a:rPr lang="cs-CZ" b="1" dirty="0"/>
              <a:t>volných </a:t>
            </a:r>
            <a:r>
              <a:rPr lang="cs-CZ" b="1" dirty="0" smtClean="0"/>
              <a:t>prostorů </a:t>
            </a:r>
            <a:endParaRPr lang="cs-CZ" b="1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975104"/>
              </p:ext>
            </p:extLst>
          </p:nvPr>
        </p:nvGraphicFramePr>
        <p:xfrm>
          <a:off x="181626" y="1259101"/>
          <a:ext cx="497148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269"/>
                <a:gridCol w="321321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err="1" smtClean="0"/>
              <a:t>Sala</a:t>
            </a:r>
            <a:r>
              <a:rPr lang="cs-CZ" sz="4000" b="1" dirty="0" smtClean="0"/>
              <a:t> </a:t>
            </a:r>
            <a:r>
              <a:rPr lang="cs-CZ" sz="4000" b="1" dirty="0" err="1"/>
              <a:t>terrena</a:t>
            </a:r>
            <a:r>
              <a:rPr lang="cs-CZ" sz="4000" b="1" dirty="0"/>
              <a:t> – zahradní sál</a:t>
            </a:r>
          </a:p>
        </p:txBody>
      </p:sp>
    </p:spTree>
    <p:extLst>
      <p:ext uri="{BB962C8B-B14F-4D97-AF65-F5344CB8AC3E}">
        <p14:creationId xmlns:p14="http://schemas.microsoft.com/office/powerpoint/2010/main" val="19172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32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162228" y="154355"/>
            <a:ext cx="6803212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5" y="983631"/>
            <a:ext cx="10663794" cy="58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33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880217" y="154355"/>
            <a:ext cx="708522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severní oplocení 1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342603" y="815896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Nutná oprava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895" y="1575459"/>
            <a:ext cx="5092625" cy="46331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3560" y="1751888"/>
            <a:ext cx="6047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Závada – nestabilní sloupky plotu</a:t>
            </a:r>
          </a:p>
          <a:p>
            <a:endParaRPr lang="cs-CZ" dirty="0"/>
          </a:p>
          <a:p>
            <a:r>
              <a:rPr lang="cs-CZ" dirty="0" smtClean="0"/>
              <a:t>Při rekonstrukci řešit: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Statika plotu, odstranění pařezu břízy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Vjezd</a:t>
            </a:r>
            <a:r>
              <a:rPr lang="cs-CZ" dirty="0" smtClean="0"/>
              <a:t> k zámku branou vedle pomocných provozů – pro případné proplachování kanalizace,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Parkování pro ZPT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Osázení rostlinami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Umístění informační tabule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Umístění stojanu pro kola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Terénní úpravy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Předláždění okolí zámku – odvod vody od zámku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0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34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777667" y="154355"/>
            <a:ext cx="718777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severní oplocení 2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342603" y="815896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Nutná oprava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751888"/>
            <a:ext cx="604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Závada – nestabilní sloupky plotu</a:t>
            </a:r>
          </a:p>
          <a:p>
            <a:endParaRPr lang="cs-CZ" dirty="0"/>
          </a:p>
          <a:p>
            <a:r>
              <a:rPr lang="cs-CZ" dirty="0" smtClean="0"/>
              <a:t>Při rekonstrukci řešit: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Statika plotu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54" y="1549811"/>
            <a:ext cx="3266342" cy="41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35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777667" y="154355"/>
            <a:ext cx="718777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východní oplocení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342603" y="815896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Nový plot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751888"/>
            <a:ext cx="604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Důvod: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Zamezení volného přístupu do parku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19850" y="1295075"/>
            <a:ext cx="50482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36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777667" y="154355"/>
            <a:ext cx="718777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západní oplocení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342603" y="815896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Nutná oprava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751888"/>
            <a:ext cx="6047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smtClean="0"/>
              <a:t>Při rekonstrukci řešit: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Statika plotu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80" y="1751888"/>
            <a:ext cx="8272640" cy="30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37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1085316" y="752894"/>
            <a:ext cx="718777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kašna ve francouzské části zahrady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086230" y="1334290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Rekonstrukce kašny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965533"/>
            <a:ext cx="604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Důvod: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Nefunkční stav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72" y="1723351"/>
            <a:ext cx="6925034" cy="50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/>
              <a:t>Lenka Marková – výkresová </a:t>
            </a:r>
            <a:r>
              <a:rPr lang="cs-CZ" sz="1200" dirty="0" smtClean="0"/>
              <a:t>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38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353561" y="154355"/>
            <a:ext cx="7611880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východní část parku</a:t>
            </a:r>
            <a:endParaRPr lang="cs-CZ" sz="4000" b="1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2342603" y="815896"/>
            <a:ext cx="4442461" cy="38906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Dokončení studie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752357"/>
            <a:ext cx="484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Možné varianty: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Labyrint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Minigolf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24786" y="1512110"/>
            <a:ext cx="5541680" cy="45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39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726392" y="752894"/>
            <a:ext cx="7187773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vnější stěna pomocných provozů</a:t>
            </a:r>
            <a:endParaRPr lang="cs-CZ" sz="4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3560" y="1729676"/>
            <a:ext cx="604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Nutné úpravy: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Fasáda na vnější straně budovy (obnova cihlové stěny)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Zakončení otvorů odtahů z vnitřních prostor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Zasypání původního septiku z vnější strany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29676"/>
            <a:ext cx="5459487" cy="350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4650" y="430009"/>
            <a:ext cx="6737684" cy="55237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Zámek  Hrochův Týnec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7530" y="969827"/>
            <a:ext cx="4442461" cy="628651"/>
          </a:xfrm>
        </p:spPr>
        <p:txBody>
          <a:bodyPr>
            <a:normAutofit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oupis podlaží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390185" y="5926747"/>
            <a:ext cx="268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František Václavík – SHP (2016)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74699" y="1769363"/>
            <a:ext cx="656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1. PP </a:t>
            </a:r>
            <a:r>
              <a:rPr lang="cs-CZ" b="1" dirty="0"/>
              <a:t>– </a:t>
            </a:r>
            <a:r>
              <a:rPr lang="cs-CZ" b="1" dirty="0" smtClean="0"/>
              <a:t>	sklep</a:t>
            </a:r>
            <a:endParaRPr lang="cs-CZ" b="1" dirty="0"/>
          </a:p>
          <a:p>
            <a:r>
              <a:rPr lang="cs-CZ" b="1" dirty="0" smtClean="0"/>
              <a:t>1. NP – 	přízemí</a:t>
            </a:r>
          </a:p>
          <a:p>
            <a:r>
              <a:rPr lang="cs-CZ" b="1" dirty="0" smtClean="0"/>
              <a:t>2. NP – 	bývalá knihovna, ředitelna, …</a:t>
            </a:r>
          </a:p>
          <a:p>
            <a:r>
              <a:rPr lang="cs-CZ" b="1" dirty="0" smtClean="0"/>
              <a:t>3. NP – 	bývalé pokoje</a:t>
            </a:r>
          </a:p>
          <a:p>
            <a:r>
              <a:rPr lang="cs-CZ" b="1" dirty="0" smtClean="0"/>
              <a:t>4. NP – 	bývalé podkrovní</a:t>
            </a:r>
            <a:r>
              <a:rPr lang="cs-CZ" b="1" dirty="0"/>
              <a:t> </a:t>
            </a:r>
            <a:r>
              <a:rPr lang="cs-CZ" b="1" dirty="0" smtClean="0"/>
              <a:t>pokoje </a:t>
            </a:r>
          </a:p>
          <a:p>
            <a:r>
              <a:rPr lang="cs-CZ" b="1" dirty="0" smtClean="0"/>
              <a:t>5. NP – 	podkroví (půda)</a:t>
            </a:r>
            <a:endParaRPr lang="cs-CZ" baseline="300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844" y="278773"/>
            <a:ext cx="1589013" cy="201076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877" y="271269"/>
            <a:ext cx="1570448" cy="20107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326" y="2349006"/>
            <a:ext cx="3119025" cy="199237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372" y="2377553"/>
            <a:ext cx="3079886" cy="196382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89" y="4446600"/>
            <a:ext cx="3275440" cy="227302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747" y="4460324"/>
            <a:ext cx="3292864" cy="2259304"/>
          </a:xfrm>
          <a:prstGeom prst="rect">
            <a:avLst/>
          </a:prstGeom>
        </p:spPr>
      </p:pic>
      <p:sp>
        <p:nvSpPr>
          <p:cNvPr id="1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DB630AD3-AE80-4E5B-BE75-5A932217B2D2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2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135454" y="291229"/>
            <a:ext cx="278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Lenka Marková – výkresová dokumentace</a:t>
            </a:r>
          </a:p>
          <a:p>
            <a:r>
              <a:rPr lang="cs-CZ" sz="1200" dirty="0" smtClean="0"/>
              <a:t>Archiv Městského úřadu Hrochův Týnec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512181"/>
            <a:ext cx="343862" cy="365125"/>
          </a:xfrm>
        </p:spPr>
        <p:txBody>
          <a:bodyPr/>
          <a:lstStyle/>
          <a:p>
            <a:fld id="{BCA6ADF7-4D71-4174-9CC3-98C84C3919BF}" type="slidenum">
              <a:rPr lang="cs-CZ" smtClean="0"/>
              <a:t>40</a:t>
            </a:fld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581113" y="614394"/>
            <a:ext cx="7478330" cy="606751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Zámecký park – dokončení sítě cest + altánek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13" y="1056037"/>
            <a:ext cx="10663794" cy="58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4097215" y="5919043"/>
            <a:ext cx="276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49896" y="1115896"/>
            <a:ext cx="6849179" cy="4635028"/>
          </a:xfrm>
          <a:prstGeom prst="rect">
            <a:avLst/>
          </a:prstGeom>
        </p:spPr>
      </p:pic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856856"/>
              </p:ext>
            </p:extLst>
          </p:nvPr>
        </p:nvGraphicFramePr>
        <p:xfrm>
          <a:off x="332655" y="1857673"/>
          <a:ext cx="6741798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440"/>
                <a:gridCol w="1362092"/>
                <a:gridCol w="2247266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0.01 Schodiště do sklepa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14,30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0.02 Chodba malá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2,58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0.03 Chodba velká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15,28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0.04 Kotelna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23,33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0.05</a:t>
                      </a:r>
                      <a:r>
                        <a:rPr lang="cs-CZ" baseline="0" dirty="0" smtClean="0"/>
                        <a:t> Prostor pod výtahovou šachtou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5.05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0.06</a:t>
                      </a:r>
                      <a:r>
                        <a:rPr lang="cs-CZ" baseline="0" dirty="0" smtClean="0"/>
                        <a:t> Sklad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11,36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0.07 Sklad 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0.08 Sklad 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38,00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381267" y="728727"/>
            <a:ext cx="8562357" cy="552373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Zámek Hrochův Týnec – 1. PP</a:t>
            </a:r>
            <a:endParaRPr lang="cs-CZ" sz="4800" b="1" dirty="0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-11207" y="6492875"/>
            <a:ext cx="343862" cy="365125"/>
          </a:xfrm>
        </p:spPr>
        <p:txBody>
          <a:bodyPr/>
          <a:lstStyle/>
          <a:p>
            <a:fld id="{1BBFCB40-9638-4C70-B5C3-D666646073F6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5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8320" y="270012"/>
            <a:ext cx="7508775" cy="552373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Zámek Hrochův </a:t>
            </a:r>
            <a:r>
              <a:rPr lang="cs-CZ" sz="4000" b="1" dirty="0"/>
              <a:t>Týnec 1. NP (1. část)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522069" y="822385"/>
            <a:ext cx="2669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935862"/>
              </p:ext>
            </p:extLst>
          </p:nvPr>
        </p:nvGraphicFramePr>
        <p:xfrm>
          <a:off x="225018" y="822385"/>
          <a:ext cx="4864986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410"/>
                <a:gridCol w="1318661"/>
                <a:gridCol w="1491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1.01 Závětří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30,50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1.02 Vstupní hala (1. 03 Recepce)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90,18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1.04 Boční chodba - výtah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36,53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1.05 – 1 šatna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1.05</a:t>
                      </a:r>
                      <a:r>
                        <a:rPr lang="cs-CZ" baseline="0" dirty="0" smtClean="0"/>
                        <a:t> – 2,3 zázemí knihovny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1.06 – vstupní část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24,93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1.07 – oddělení</a:t>
                      </a:r>
                      <a:r>
                        <a:rPr lang="cs-CZ" baseline="0" dirty="0" smtClean="0"/>
                        <a:t> mládeže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37,93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15493" y="828675"/>
            <a:ext cx="5238750" cy="6819900"/>
          </a:xfrm>
          <a:prstGeom prst="rect">
            <a:avLst/>
          </a:prstGeom>
        </p:spPr>
      </p:pic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492875"/>
            <a:ext cx="343862" cy="365125"/>
          </a:xfrm>
        </p:spPr>
        <p:txBody>
          <a:bodyPr/>
          <a:lstStyle/>
          <a:p>
            <a:fld id="{C38613D5-49CC-43D8-ACA8-801343832A93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0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22069" y="822385"/>
            <a:ext cx="2669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85709"/>
              </p:ext>
            </p:extLst>
          </p:nvPr>
        </p:nvGraphicFramePr>
        <p:xfrm>
          <a:off x="353560" y="837163"/>
          <a:ext cx="4864986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410"/>
                <a:gridCol w="1318661"/>
                <a:gridCol w="1491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1.08 Studovna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21,87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1.09</a:t>
                      </a:r>
                      <a:r>
                        <a:rPr lang="cs-CZ" baseline="0" dirty="0" smtClean="0"/>
                        <a:t> Oddělení dospělí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37,04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1.10</a:t>
                      </a:r>
                      <a:r>
                        <a:rPr lang="cs-CZ" baseline="0" dirty="0" smtClean="0"/>
                        <a:t> Zadní 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3,82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1.11 Zadní chodba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13,96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1.12</a:t>
                      </a:r>
                      <a:r>
                        <a:rPr lang="cs-CZ" baseline="0" dirty="0" smtClean="0"/>
                        <a:t> Schodiště do sklepa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1.13</a:t>
                      </a:r>
                      <a:r>
                        <a:rPr lang="cs-CZ" baseline="0" dirty="0" smtClean="0"/>
                        <a:t> WC ZTP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4,28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1.14</a:t>
                      </a:r>
                      <a:r>
                        <a:rPr lang="cs-CZ" baseline="0" dirty="0" smtClean="0"/>
                        <a:t> Úklidová komora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1,75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15493" y="828675"/>
            <a:ext cx="5238750" cy="68199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92480" y="129277"/>
            <a:ext cx="7493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  <a:ea typeface="+mj-ea"/>
                <a:cs typeface="+mj-cs"/>
              </a:rPr>
              <a:t>Zámek Hrochův Týnec 1. NP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(2. </a:t>
            </a:r>
            <a:r>
              <a:rPr lang="cs-CZ" sz="4000" b="1" dirty="0">
                <a:latin typeface="+mj-lt"/>
                <a:ea typeface="+mj-ea"/>
                <a:cs typeface="+mj-cs"/>
              </a:rPr>
              <a:t>část) 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3862" cy="365125"/>
          </a:xfrm>
        </p:spPr>
        <p:txBody>
          <a:bodyPr/>
          <a:lstStyle/>
          <a:p>
            <a:fld id="{F6AB6E0F-3D0F-4351-946C-67314595F0E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0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30862" y="822385"/>
            <a:ext cx="266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59715"/>
              </p:ext>
            </p:extLst>
          </p:nvPr>
        </p:nvGraphicFramePr>
        <p:xfrm>
          <a:off x="213205" y="1029917"/>
          <a:ext cx="486498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382"/>
                <a:gridCol w="1159689"/>
                <a:gridCol w="1491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1.15 WC</a:t>
                      </a:r>
                      <a:r>
                        <a:rPr lang="cs-CZ" baseline="0" dirty="0" smtClean="0"/>
                        <a:t> -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6,50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 16 Hl.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1.17 Předsíň WC -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8,43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1.18 WC</a:t>
                      </a:r>
                      <a:r>
                        <a:rPr lang="cs-CZ" baseline="0" dirty="0" smtClean="0"/>
                        <a:t> - 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13,96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1.19</a:t>
                      </a:r>
                      <a:r>
                        <a:rPr lang="cs-CZ" baseline="0" dirty="0" smtClean="0"/>
                        <a:t> Výtahová šachta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5,77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1.20</a:t>
                      </a:r>
                      <a:r>
                        <a:rPr lang="cs-CZ" baseline="0" dirty="0" smtClean="0"/>
                        <a:t> Kaple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37,20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1.21</a:t>
                      </a:r>
                      <a:r>
                        <a:rPr lang="cs-CZ" baseline="0" dirty="0" smtClean="0"/>
                        <a:t> Kuchyňka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22,64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1.22 Spolková 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62,05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15493" y="828675"/>
            <a:ext cx="5238750" cy="68199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33120" y="129277"/>
            <a:ext cx="7453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  <a:ea typeface="+mj-ea"/>
                <a:cs typeface="+mj-cs"/>
              </a:rPr>
              <a:t>Zámek Hrochův Týnec 1. NP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(3. </a:t>
            </a:r>
            <a:r>
              <a:rPr lang="cs-CZ" sz="4000" b="1" dirty="0">
                <a:latin typeface="+mj-lt"/>
                <a:ea typeface="+mj-ea"/>
                <a:cs typeface="+mj-cs"/>
              </a:rPr>
              <a:t>část) </a:t>
            </a:r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449432"/>
            <a:ext cx="343862" cy="365125"/>
          </a:xfrm>
        </p:spPr>
        <p:txBody>
          <a:bodyPr/>
          <a:lstStyle/>
          <a:p>
            <a:r>
              <a:rPr lang="cs-CZ" dirty="0" smtClean="0"/>
              <a:t>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79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13277" y="822385"/>
            <a:ext cx="267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</a:p>
          <a:p>
            <a:r>
              <a:rPr lang="cs-CZ" sz="1200" dirty="0" smtClean="0"/>
              <a:t>Miloslav Jelínek – </a:t>
            </a:r>
            <a:r>
              <a:rPr lang="cs-CZ" sz="1200" dirty="0" err="1" smtClean="0"/>
              <a:t>výkr</a:t>
            </a:r>
            <a:r>
              <a:rPr lang="cs-CZ" sz="1200" dirty="0" smtClean="0"/>
              <a:t>. dokumentace </a:t>
            </a:r>
          </a:p>
          <a:p>
            <a:r>
              <a:rPr lang="cs-CZ" sz="1200" dirty="0" smtClean="0"/>
              <a:t>Archiv Městského úřadu Hrochův Týnec</a:t>
            </a:r>
          </a:p>
          <a:p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3560" y="2468030"/>
            <a:ext cx="4285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endParaRPr lang="cs-CZ" baseline="30000" dirty="0" smtClean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01997"/>
              </p:ext>
            </p:extLst>
          </p:nvPr>
        </p:nvGraphicFramePr>
        <p:xfrm>
          <a:off x="160019" y="936324"/>
          <a:ext cx="4864986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93"/>
                <a:gridCol w="1352550"/>
                <a:gridCol w="137124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Plocha v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Využití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2.01 Hl. schodiště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2.02 Hala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2.03 Zádveří terasy J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2.04 Terasa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2.05 Zádveří terasy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2.06 Výtah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2.07 Předsíň WC -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4,86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2.08 WC - ženy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15,02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2.09 Úklidová</a:t>
                      </a:r>
                      <a:r>
                        <a:rPr lang="cs-CZ" baseline="0" dirty="0" smtClean="0"/>
                        <a:t> komora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1,38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---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2.10 Zázemí sálů – šatna,</a:t>
                      </a:r>
                      <a:r>
                        <a:rPr lang="cs-CZ" baseline="0" dirty="0" smtClean="0"/>
                        <a:t> kuchyň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25,39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---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5" y="1623602"/>
            <a:ext cx="6691497" cy="506294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721360" y="129277"/>
            <a:ext cx="756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+mj-lt"/>
                <a:ea typeface="+mj-ea"/>
                <a:cs typeface="+mj-cs"/>
              </a:rPr>
              <a:t>Zámek Hrochův Týnec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2. </a:t>
            </a:r>
            <a:r>
              <a:rPr lang="cs-CZ" sz="4000" b="1" dirty="0">
                <a:latin typeface="+mj-lt"/>
                <a:ea typeface="+mj-ea"/>
                <a:cs typeface="+mj-cs"/>
              </a:rPr>
              <a:t>NP </a:t>
            </a:r>
            <a:r>
              <a:rPr lang="cs-CZ" sz="4000" b="1" dirty="0" smtClean="0">
                <a:latin typeface="+mj-lt"/>
                <a:ea typeface="+mj-ea"/>
                <a:cs typeface="+mj-cs"/>
              </a:rPr>
              <a:t>(1. </a:t>
            </a:r>
            <a:r>
              <a:rPr lang="cs-CZ" sz="4000" b="1" dirty="0">
                <a:latin typeface="+mj-lt"/>
                <a:ea typeface="+mj-ea"/>
                <a:cs typeface="+mj-cs"/>
              </a:rPr>
              <a:t>část) </a:t>
            </a:r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698" y="6492875"/>
            <a:ext cx="343862" cy="365125"/>
          </a:xfrm>
        </p:spPr>
        <p:txBody>
          <a:bodyPr/>
          <a:lstStyle/>
          <a:p>
            <a:fld id="{A64A7239-890F-429B-B6AD-FDAACBBDFD8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4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1926</Words>
  <Application>Microsoft Office PowerPoint</Application>
  <PresentationFormat>Širokoúhlá obrazovka</PresentationFormat>
  <Paragraphs>704</Paragraphs>
  <Slides>40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Zámecký areál Hrochův Týnec</vt:lpstr>
      <vt:lpstr>Zámecký areál Hrochův Týnec</vt:lpstr>
      <vt:lpstr>Zámecký areál Hrochův Týnec</vt:lpstr>
      <vt:lpstr>Zámek  Hrochův Týnec</vt:lpstr>
      <vt:lpstr>Zámek Hrochův Týnec – 1. PP</vt:lpstr>
      <vt:lpstr>Zámek Hrochův Týnec 1. NP (1. část)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Zámek Hrochův Týnec – 3. NP (2. část)</vt:lpstr>
      <vt:lpstr>Zámek Hrochův Týnec – 3. NP (3. část)</vt:lpstr>
      <vt:lpstr>Zámek Hrochův Týnec – 4. NP (1. část)</vt:lpstr>
      <vt:lpstr>Zámek Hrochův Týnec – 1. PP – sklep</vt:lpstr>
      <vt:lpstr>Zámek Hrochův Týnec  1. NP – přízemí vpravo</vt:lpstr>
      <vt:lpstr>Zámek Hrochův Týnec  1. NP – přízemí střed</vt:lpstr>
      <vt:lpstr>Zámek Hrochův Týnec  1. NP – přízemí vlevo</vt:lpstr>
      <vt:lpstr>Zámek Hrochův Týnec - 2. NP</vt:lpstr>
      <vt:lpstr>Zámek Hrochův Týnec - 3. NP</vt:lpstr>
      <vt:lpstr>Zámek Hrochův Týnec – 4. NP</vt:lpstr>
      <vt:lpstr>Zámek Hrochův Týnec - 5. NP – podkroví (půda)</vt:lpstr>
      <vt:lpstr>Pomocné provozy (část 1.)</vt:lpstr>
      <vt:lpstr>Pomocné provozy (část 2.)</vt:lpstr>
      <vt:lpstr>Pomocné provozy (část 1.)</vt:lpstr>
      <vt:lpstr>Pomocné provozy (část 2.)</vt:lpstr>
      <vt:lpstr>Budova školy</vt:lpstr>
      <vt:lpstr>Budova školy - vnitřek</vt:lpstr>
      <vt:lpstr>Budova školy</vt:lpstr>
      <vt:lpstr>Sala terrena – zahradní sál</vt:lpstr>
      <vt:lpstr>Sala terrena – zahradní sál</vt:lpstr>
      <vt:lpstr>Zámecký park</vt:lpstr>
      <vt:lpstr>Zámecký park – severní oplocení 1</vt:lpstr>
      <vt:lpstr>Zámecký park – severní oplocení 2</vt:lpstr>
      <vt:lpstr>Zámecký park – východní oplocení</vt:lpstr>
      <vt:lpstr>Zámecký park – západní oplocení</vt:lpstr>
      <vt:lpstr>Zámecký park – kašna ve francouzské části zahrady</vt:lpstr>
      <vt:lpstr>Zámecký park – východní část parku</vt:lpstr>
      <vt:lpstr>Zámecký park – vnější stěna pomocných provozů</vt:lpstr>
      <vt:lpstr>Zámecký park – dokončení sítě cest + altánek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Zámecký areál Hrochův Týnec</dc:title>
  <dc:creator>starosta</dc:creator>
  <cp:lastModifiedBy>starosta</cp:lastModifiedBy>
  <cp:revision>104</cp:revision>
  <cp:lastPrinted>2021-02-08T15:09:27Z</cp:lastPrinted>
  <dcterms:created xsi:type="dcterms:W3CDTF">2021-02-04T12:49:30Z</dcterms:created>
  <dcterms:modified xsi:type="dcterms:W3CDTF">2021-03-18T15:14:55Z</dcterms:modified>
</cp:coreProperties>
</file>